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1EA3750-4C4B-4BDA-B188-843E61EA904C}" v="48" dt="2019-05-29T03:09:36.9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2" autoAdjust="0"/>
    <p:restoredTop sz="94660"/>
  </p:normalViewPr>
  <p:slideViewPr>
    <p:cSldViewPr snapToGrid="0">
      <p:cViewPr varScale="1">
        <p:scale>
          <a:sx n="110" d="100"/>
          <a:sy n="110" d="100"/>
        </p:scale>
        <p:origin x="34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Gardner" userId="3da6aab467708cb2" providerId="LiveId" clId="{91EA3750-4C4B-4BDA-B188-843E61EA904C}"/>
    <pc:docChg chg="undo custSel mod modSld">
      <pc:chgData name="Joshua Gardner" userId="3da6aab467708cb2" providerId="LiveId" clId="{91EA3750-4C4B-4BDA-B188-843E61EA904C}" dt="2019-05-29T03:09:36.985" v="12334" actId="27636"/>
      <pc:docMkLst>
        <pc:docMk/>
      </pc:docMkLst>
      <pc:sldChg chg="addSp delSp modSp mod setBg setClrOvrMap delDesignElem">
        <pc:chgData name="Joshua Gardner" userId="3da6aab467708cb2" providerId="LiveId" clId="{91EA3750-4C4B-4BDA-B188-843E61EA904C}" dt="2019-05-29T01:15:47.586" v="10562" actId="1076"/>
        <pc:sldMkLst>
          <pc:docMk/>
          <pc:sldMk cId="2789819327" sldId="256"/>
        </pc:sldMkLst>
        <pc:spChg chg="mod">
          <ac:chgData name="Joshua Gardner" userId="3da6aab467708cb2" providerId="LiveId" clId="{91EA3750-4C4B-4BDA-B188-843E61EA904C}" dt="2019-05-27T23:54:15.070" v="10540" actId="27636"/>
          <ac:spMkLst>
            <pc:docMk/>
            <pc:sldMk cId="2789819327" sldId="256"/>
            <ac:spMk id="2" creationId="{E01A5F58-8877-41D0-BBAB-83C998B6C64A}"/>
          </ac:spMkLst>
        </pc:spChg>
        <pc:spChg chg="mod">
          <ac:chgData name="Joshua Gardner" userId="3da6aab467708cb2" providerId="LiveId" clId="{91EA3750-4C4B-4BDA-B188-843E61EA904C}" dt="2019-05-29T01:12:34.949" v="10561" actId="20577"/>
          <ac:spMkLst>
            <pc:docMk/>
            <pc:sldMk cId="2789819327" sldId="256"/>
            <ac:spMk id="3" creationId="{F6AF8FB9-D390-47F0-B22E-5ABC3EC71EF8}"/>
          </ac:spMkLst>
        </pc:spChg>
        <pc:spChg chg="add del">
          <ac:chgData name="Joshua Gardner" userId="3da6aab467708cb2" providerId="LiveId" clId="{91EA3750-4C4B-4BDA-B188-843E61EA904C}" dt="2019-05-27T23:53:37.839" v="10486"/>
          <ac:spMkLst>
            <pc:docMk/>
            <pc:sldMk cId="2789819327" sldId="256"/>
            <ac:spMk id="8" creationId="{57ABABA7-0420-4200-9B65-1C1967CE9373}"/>
          </ac:spMkLst>
        </pc:spChg>
        <pc:spChg chg="add del">
          <ac:chgData name="Joshua Gardner" userId="3da6aab467708cb2" providerId="LiveId" clId="{91EA3750-4C4B-4BDA-B188-843E61EA904C}" dt="2019-05-27T23:53:37.839" v="10486"/>
          <ac:spMkLst>
            <pc:docMk/>
            <pc:sldMk cId="2789819327" sldId="256"/>
            <ac:spMk id="24" creationId="{1E86F813-D67B-409D-AA77-FA8878C28E40}"/>
          </ac:spMkLst>
        </pc:spChg>
        <pc:spChg chg="add del">
          <ac:chgData name="Joshua Gardner" userId="3da6aab467708cb2" providerId="LiveId" clId="{91EA3750-4C4B-4BDA-B188-843E61EA904C}" dt="2019-05-27T23:53:37.839" v="10486"/>
          <ac:spMkLst>
            <pc:docMk/>
            <pc:sldMk cId="2789819327" sldId="256"/>
            <ac:spMk id="26" creationId="{1F0BB6E0-44F4-4938-8070-5992040BD1D5}"/>
          </ac:spMkLst>
        </pc:spChg>
        <pc:grpChg chg="add del">
          <ac:chgData name="Joshua Gardner" userId="3da6aab467708cb2" providerId="LiveId" clId="{91EA3750-4C4B-4BDA-B188-843E61EA904C}" dt="2019-05-27T23:53:37.839" v="10486"/>
          <ac:grpSpMkLst>
            <pc:docMk/>
            <pc:sldMk cId="2789819327" sldId="256"/>
            <ac:grpSpMk id="10" creationId="{46F1E992-B14A-4FD5-8E41-E19C83492C2A}"/>
          </ac:grpSpMkLst>
        </pc:grpChg>
        <pc:picChg chg="mod">
          <ac:chgData name="Joshua Gardner" userId="3da6aab467708cb2" providerId="LiveId" clId="{91EA3750-4C4B-4BDA-B188-843E61EA904C}" dt="2019-05-29T01:15:47.586" v="10562" actId="1076"/>
          <ac:picMkLst>
            <pc:docMk/>
            <pc:sldMk cId="2789819327" sldId="256"/>
            <ac:picMk id="4" creationId="{4C6152CD-C064-4CD8-A88D-F7B34AF174D3}"/>
          </ac:picMkLst>
        </pc:picChg>
      </pc:sldChg>
      <pc:sldChg chg="delSp modSp delAnim">
        <pc:chgData name="Joshua Gardner" userId="3da6aab467708cb2" providerId="LiveId" clId="{91EA3750-4C4B-4BDA-B188-843E61EA904C}" dt="2019-05-29T01:38:02.534" v="10566" actId="1076"/>
        <pc:sldMkLst>
          <pc:docMk/>
          <pc:sldMk cId="4225116375" sldId="257"/>
        </pc:sldMkLst>
        <pc:spChg chg="mod">
          <ac:chgData name="Joshua Gardner" userId="3da6aab467708cb2" providerId="LiveId" clId="{91EA3750-4C4B-4BDA-B188-843E61EA904C}" dt="2019-05-27T23:54:13.952" v="10536" actId="27636"/>
          <ac:spMkLst>
            <pc:docMk/>
            <pc:sldMk cId="4225116375" sldId="257"/>
            <ac:spMk id="3" creationId="{141C8A28-3082-48E3-80E1-3F2146409524}"/>
          </ac:spMkLst>
        </pc:spChg>
        <pc:picChg chg="del mod">
          <ac:chgData name="Joshua Gardner" userId="3da6aab467708cb2" providerId="LiveId" clId="{91EA3750-4C4B-4BDA-B188-843E61EA904C}" dt="2019-05-29T01:29:25.263" v="10564" actId="478"/>
          <ac:picMkLst>
            <pc:docMk/>
            <pc:sldMk cId="4225116375" sldId="257"/>
            <ac:picMk id="4" creationId="{E3404DDE-8272-4A7A-92F2-10DF9EB60CB9}"/>
          </ac:picMkLst>
        </pc:picChg>
        <pc:picChg chg="mod">
          <ac:chgData name="Joshua Gardner" userId="3da6aab467708cb2" providerId="LiveId" clId="{91EA3750-4C4B-4BDA-B188-843E61EA904C}" dt="2019-05-29T01:38:02.534" v="10566" actId="1076"/>
          <ac:picMkLst>
            <pc:docMk/>
            <pc:sldMk cId="4225116375" sldId="257"/>
            <ac:picMk id="5" creationId="{4B97E2D6-7CF8-466D-B373-F6DBE9CD7225}"/>
          </ac:picMkLst>
        </pc:picChg>
      </pc:sldChg>
      <pc:sldChg chg="modSp">
        <pc:chgData name="Joshua Gardner" userId="3da6aab467708cb2" providerId="LiveId" clId="{91EA3750-4C4B-4BDA-B188-843E61EA904C}" dt="2019-05-29T01:44:37.542" v="11407" actId="1076"/>
        <pc:sldMkLst>
          <pc:docMk/>
          <pc:sldMk cId="3159971986" sldId="258"/>
        </pc:sldMkLst>
        <pc:spChg chg="mod">
          <ac:chgData name="Joshua Gardner" userId="3da6aab467708cb2" providerId="LiveId" clId="{91EA3750-4C4B-4BDA-B188-843E61EA904C}" dt="2019-05-29T01:41:23.508" v="11406" actId="20577"/>
          <ac:spMkLst>
            <pc:docMk/>
            <pc:sldMk cId="3159971986" sldId="258"/>
            <ac:spMk id="3" creationId="{4062AEB7-20FA-47F8-8753-F380E7F62F6E}"/>
          </ac:spMkLst>
        </pc:spChg>
        <pc:picChg chg="mod">
          <ac:chgData name="Joshua Gardner" userId="3da6aab467708cb2" providerId="LiveId" clId="{91EA3750-4C4B-4BDA-B188-843E61EA904C}" dt="2019-05-29T01:44:37.542" v="11407" actId="1076"/>
          <ac:picMkLst>
            <pc:docMk/>
            <pc:sldMk cId="3159971986" sldId="258"/>
            <ac:picMk id="4" creationId="{0162F8D5-7576-4B67-B273-993AD4E8DF52}"/>
          </ac:picMkLst>
        </pc:picChg>
      </pc:sldChg>
      <pc:sldChg chg="modSp">
        <pc:chgData name="Joshua Gardner" userId="3da6aab467708cb2" providerId="LiveId" clId="{91EA3750-4C4B-4BDA-B188-843E61EA904C}" dt="2019-05-29T01:48:10.956" v="11408" actId="1076"/>
        <pc:sldMkLst>
          <pc:docMk/>
          <pc:sldMk cId="358509002" sldId="259"/>
        </pc:sldMkLst>
        <pc:spChg chg="mod">
          <ac:chgData name="Joshua Gardner" userId="3da6aab467708cb2" providerId="LiveId" clId="{91EA3750-4C4B-4BDA-B188-843E61EA904C}" dt="2019-05-27T21:47:41.746" v="3425" actId="20577"/>
          <ac:spMkLst>
            <pc:docMk/>
            <pc:sldMk cId="358509002" sldId="259"/>
            <ac:spMk id="2" creationId="{F7AA9FB7-C327-48D7-A43B-CC21F065D104}"/>
          </ac:spMkLst>
        </pc:spChg>
        <pc:spChg chg="mod">
          <ac:chgData name="Joshua Gardner" userId="3da6aab467708cb2" providerId="LiveId" clId="{91EA3750-4C4B-4BDA-B188-843E61EA904C}" dt="2019-05-27T23:54:14.984" v="10537" actId="27636"/>
          <ac:spMkLst>
            <pc:docMk/>
            <pc:sldMk cId="358509002" sldId="259"/>
            <ac:spMk id="3" creationId="{23AB9B18-61AF-441E-BDCE-A0B1898B32E4}"/>
          </ac:spMkLst>
        </pc:spChg>
        <pc:picChg chg="mod">
          <ac:chgData name="Joshua Gardner" userId="3da6aab467708cb2" providerId="LiveId" clId="{91EA3750-4C4B-4BDA-B188-843E61EA904C}" dt="2019-05-29T01:48:10.956" v="11408" actId="1076"/>
          <ac:picMkLst>
            <pc:docMk/>
            <pc:sldMk cId="358509002" sldId="259"/>
            <ac:picMk id="4" creationId="{05D68C12-D93A-46DA-9776-A54A4FFB92E4}"/>
          </ac:picMkLst>
        </pc:picChg>
      </pc:sldChg>
      <pc:sldChg chg="modSp">
        <pc:chgData name="Joshua Gardner" userId="3da6aab467708cb2" providerId="LiveId" clId="{91EA3750-4C4B-4BDA-B188-843E61EA904C}" dt="2019-05-29T02:12:15.493" v="11409" actId="1076"/>
        <pc:sldMkLst>
          <pc:docMk/>
          <pc:sldMk cId="984174945" sldId="260"/>
        </pc:sldMkLst>
        <pc:spChg chg="mod">
          <ac:chgData name="Joshua Gardner" userId="3da6aab467708cb2" providerId="LiveId" clId="{91EA3750-4C4B-4BDA-B188-843E61EA904C}" dt="2019-05-27T23:54:09.158" v="10532" actId="27636"/>
          <ac:spMkLst>
            <pc:docMk/>
            <pc:sldMk cId="984174945" sldId="260"/>
            <ac:spMk id="3" creationId="{E9B90114-F1E1-4A4E-8B06-02A5EC6E63D9}"/>
          </ac:spMkLst>
        </pc:spChg>
        <pc:picChg chg="mod">
          <ac:chgData name="Joshua Gardner" userId="3da6aab467708cb2" providerId="LiveId" clId="{91EA3750-4C4B-4BDA-B188-843E61EA904C}" dt="2019-05-29T02:12:15.493" v="11409" actId="1076"/>
          <ac:picMkLst>
            <pc:docMk/>
            <pc:sldMk cId="984174945" sldId="260"/>
            <ac:picMk id="4" creationId="{389D1CA2-022F-4FF3-BA1A-6F9A2D1584B6}"/>
          </ac:picMkLst>
        </pc:picChg>
      </pc:sldChg>
      <pc:sldChg chg="modSp">
        <pc:chgData name="Joshua Gardner" userId="3da6aab467708cb2" providerId="LiveId" clId="{91EA3750-4C4B-4BDA-B188-843E61EA904C}" dt="2019-05-29T02:15:26.506" v="11411" actId="1076"/>
        <pc:sldMkLst>
          <pc:docMk/>
          <pc:sldMk cId="1678057397" sldId="261"/>
        </pc:sldMkLst>
        <pc:spChg chg="mod">
          <ac:chgData name="Joshua Gardner" userId="3da6aab467708cb2" providerId="LiveId" clId="{91EA3750-4C4B-4BDA-B188-843E61EA904C}" dt="2019-05-27T23:54:09.174" v="10533" actId="27636"/>
          <ac:spMkLst>
            <pc:docMk/>
            <pc:sldMk cId="1678057397" sldId="261"/>
            <ac:spMk id="3" creationId="{CF71589E-55A0-4DE1-AE84-F798698F7332}"/>
          </ac:spMkLst>
        </pc:spChg>
        <pc:picChg chg="mod">
          <ac:chgData name="Joshua Gardner" userId="3da6aab467708cb2" providerId="LiveId" clId="{91EA3750-4C4B-4BDA-B188-843E61EA904C}" dt="2019-05-29T02:15:26.506" v="11411" actId="1076"/>
          <ac:picMkLst>
            <pc:docMk/>
            <pc:sldMk cId="1678057397" sldId="261"/>
            <ac:picMk id="4" creationId="{F4C4A961-35F0-4B17-94F4-196701394A8F}"/>
          </ac:picMkLst>
        </pc:picChg>
      </pc:sldChg>
      <pc:sldChg chg="modSp">
        <pc:chgData name="Joshua Gardner" userId="3da6aab467708cb2" providerId="LiveId" clId="{91EA3750-4C4B-4BDA-B188-843E61EA904C}" dt="2019-05-29T02:22:43.311" v="11412" actId="1076"/>
        <pc:sldMkLst>
          <pc:docMk/>
          <pc:sldMk cId="3881585658" sldId="262"/>
        </pc:sldMkLst>
        <pc:spChg chg="mod">
          <ac:chgData name="Joshua Gardner" userId="3da6aab467708cb2" providerId="LiveId" clId="{91EA3750-4C4B-4BDA-B188-843E61EA904C}" dt="2019-05-27T23:54:15.026" v="10538" actId="27636"/>
          <ac:spMkLst>
            <pc:docMk/>
            <pc:sldMk cId="3881585658" sldId="262"/>
            <ac:spMk id="3" creationId="{C31C87D2-55B8-4751-8386-1B02D3A57079}"/>
          </ac:spMkLst>
        </pc:spChg>
        <pc:picChg chg="mod">
          <ac:chgData name="Joshua Gardner" userId="3da6aab467708cb2" providerId="LiveId" clId="{91EA3750-4C4B-4BDA-B188-843E61EA904C}" dt="2019-05-29T02:22:43.311" v="11412" actId="1076"/>
          <ac:picMkLst>
            <pc:docMk/>
            <pc:sldMk cId="3881585658" sldId="262"/>
            <ac:picMk id="4" creationId="{3AF59130-6AF7-4EF3-AA64-859A2FDD5CE8}"/>
          </ac:picMkLst>
        </pc:picChg>
      </pc:sldChg>
      <pc:sldChg chg="modSp">
        <pc:chgData name="Joshua Gardner" userId="3da6aab467708cb2" providerId="LiveId" clId="{91EA3750-4C4B-4BDA-B188-843E61EA904C}" dt="2019-05-29T02:26:39.769" v="11413" actId="1076"/>
        <pc:sldMkLst>
          <pc:docMk/>
          <pc:sldMk cId="918469898" sldId="263"/>
        </pc:sldMkLst>
        <pc:spChg chg="mod">
          <ac:chgData name="Joshua Gardner" userId="3da6aab467708cb2" providerId="LiveId" clId="{91EA3750-4C4B-4BDA-B188-843E61EA904C}" dt="2019-05-27T23:54:03.099" v="10520" actId="27636"/>
          <ac:spMkLst>
            <pc:docMk/>
            <pc:sldMk cId="918469898" sldId="263"/>
            <ac:spMk id="3" creationId="{80CA21D5-2313-464A-9C0B-2DEFCE8CC17B}"/>
          </ac:spMkLst>
        </pc:spChg>
        <pc:picChg chg="mod">
          <ac:chgData name="Joshua Gardner" userId="3da6aab467708cb2" providerId="LiveId" clId="{91EA3750-4C4B-4BDA-B188-843E61EA904C}" dt="2019-05-29T02:26:39.769" v="11413" actId="1076"/>
          <ac:picMkLst>
            <pc:docMk/>
            <pc:sldMk cId="918469898" sldId="263"/>
            <ac:picMk id="4" creationId="{EDF68679-94B2-485B-8FFE-4903DD1416A9}"/>
          </ac:picMkLst>
        </pc:picChg>
      </pc:sldChg>
      <pc:sldChg chg="modSp">
        <pc:chgData name="Joshua Gardner" userId="3da6aab467708cb2" providerId="LiveId" clId="{91EA3750-4C4B-4BDA-B188-843E61EA904C}" dt="2019-05-29T02:30:41.577" v="11414" actId="1076"/>
        <pc:sldMkLst>
          <pc:docMk/>
          <pc:sldMk cId="3593189313" sldId="264"/>
        </pc:sldMkLst>
        <pc:spChg chg="mod">
          <ac:chgData name="Joshua Gardner" userId="3da6aab467708cb2" providerId="LiveId" clId="{91EA3750-4C4B-4BDA-B188-843E61EA904C}" dt="2019-05-27T23:54:03.110" v="10521" actId="27636"/>
          <ac:spMkLst>
            <pc:docMk/>
            <pc:sldMk cId="3593189313" sldId="264"/>
            <ac:spMk id="3" creationId="{195414E3-FBC6-4CA7-8A62-152B2E2A7EB2}"/>
          </ac:spMkLst>
        </pc:spChg>
        <pc:picChg chg="mod">
          <ac:chgData name="Joshua Gardner" userId="3da6aab467708cb2" providerId="LiveId" clId="{91EA3750-4C4B-4BDA-B188-843E61EA904C}" dt="2019-05-29T02:30:41.577" v="11414" actId="1076"/>
          <ac:picMkLst>
            <pc:docMk/>
            <pc:sldMk cId="3593189313" sldId="264"/>
            <ac:picMk id="4" creationId="{D361B704-CE57-402A-95D9-0E2A5A02270E}"/>
          </ac:picMkLst>
        </pc:picChg>
      </pc:sldChg>
      <pc:sldChg chg="modSp">
        <pc:chgData name="Joshua Gardner" userId="3da6aab467708cb2" providerId="LiveId" clId="{91EA3750-4C4B-4BDA-B188-843E61EA904C}" dt="2019-05-29T02:32:53.707" v="11415" actId="1076"/>
        <pc:sldMkLst>
          <pc:docMk/>
          <pc:sldMk cId="3826661405" sldId="265"/>
        </pc:sldMkLst>
        <pc:spChg chg="mod">
          <ac:chgData name="Joshua Gardner" userId="3da6aab467708cb2" providerId="LiveId" clId="{91EA3750-4C4B-4BDA-B188-843E61EA904C}" dt="2019-05-27T23:50:02.060" v="10383" actId="20577"/>
          <ac:spMkLst>
            <pc:docMk/>
            <pc:sldMk cId="3826661405" sldId="265"/>
            <ac:spMk id="3" creationId="{1C0B4451-D56A-4A80-B0EE-0FB7903A76BD}"/>
          </ac:spMkLst>
        </pc:spChg>
        <pc:picChg chg="mod">
          <ac:chgData name="Joshua Gardner" userId="3da6aab467708cb2" providerId="LiveId" clId="{91EA3750-4C4B-4BDA-B188-843E61EA904C}" dt="2019-05-29T02:32:53.707" v="11415" actId="1076"/>
          <ac:picMkLst>
            <pc:docMk/>
            <pc:sldMk cId="3826661405" sldId="265"/>
            <ac:picMk id="4" creationId="{8054FEEE-405E-4334-823C-2E336901CDAE}"/>
          </ac:picMkLst>
        </pc:picChg>
      </pc:sldChg>
      <pc:sldChg chg="modSp">
        <pc:chgData name="Joshua Gardner" userId="3da6aab467708cb2" providerId="LiveId" clId="{91EA3750-4C4B-4BDA-B188-843E61EA904C}" dt="2019-05-29T03:09:36.985" v="12334" actId="27636"/>
        <pc:sldMkLst>
          <pc:docMk/>
          <pc:sldMk cId="2767236652" sldId="266"/>
        </pc:sldMkLst>
        <pc:spChg chg="mod">
          <ac:chgData name="Joshua Gardner" userId="3da6aab467708cb2" providerId="LiveId" clId="{91EA3750-4C4B-4BDA-B188-843E61EA904C}" dt="2019-05-29T03:09:36.985" v="12334" actId="27636"/>
          <ac:spMkLst>
            <pc:docMk/>
            <pc:sldMk cId="2767236652" sldId="266"/>
            <ac:spMk id="3" creationId="{914F9137-87C9-42EA-B49C-FF10A60CFA7C}"/>
          </ac:spMkLst>
        </pc:spChg>
        <pc:picChg chg="mod">
          <ac:chgData name="Joshua Gardner" userId="3da6aab467708cb2" providerId="LiveId" clId="{91EA3750-4C4B-4BDA-B188-843E61EA904C}" dt="2019-05-29T02:39:21.277" v="11416" actId="1076"/>
          <ac:picMkLst>
            <pc:docMk/>
            <pc:sldMk cId="2767236652" sldId="266"/>
            <ac:picMk id="4" creationId="{F91FE715-C595-4BA0-A118-BFA4FF54B996}"/>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38630538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4066509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13D05DB-3A04-4ABE-8F21-3E22EE63D9A9}"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19955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6179406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13D05DB-3A04-4ABE-8F21-3E22EE63D9A9}"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09570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19549957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2039964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1562939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4049705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27DFCC-52BE-44D7-BB0B-BD2310884076}"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3593543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617482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27DFCC-52BE-44D7-BB0B-BD2310884076}" type="datetimeFigureOut">
              <a:rPr lang="en-US" smtClean="0"/>
              <a:t>5/28/2019</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3682304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27DFCC-52BE-44D7-BB0B-BD2310884076}" type="datetimeFigureOut">
              <a:rPr lang="en-US" smtClean="0"/>
              <a:t>5/28/2019</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3102674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27DFCC-52BE-44D7-BB0B-BD2310884076}" type="datetimeFigureOut">
              <a:rPr lang="en-US" smtClean="0"/>
              <a:t>5/28/2019</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234098036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3804659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27DFCC-52BE-44D7-BB0B-BD2310884076}"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13D05DB-3A04-4ABE-8F21-3E22EE63D9A9}" type="slidenum">
              <a:rPr lang="en-US" smtClean="0"/>
              <a:t>‹#›</a:t>
            </a:fld>
            <a:endParaRPr lang="en-US"/>
          </a:p>
        </p:txBody>
      </p:sp>
    </p:spTree>
    <p:extLst>
      <p:ext uri="{BB962C8B-B14F-4D97-AF65-F5344CB8AC3E}">
        <p14:creationId xmlns:p14="http://schemas.microsoft.com/office/powerpoint/2010/main" val="4196880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827DFCC-52BE-44D7-BB0B-BD2310884076}" type="datetimeFigureOut">
              <a:rPr lang="en-US" smtClean="0"/>
              <a:t>5/28/2019</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213D05DB-3A04-4ABE-8F21-3E22EE63D9A9}" type="slidenum">
              <a:rPr lang="en-US" smtClean="0"/>
              <a:t>‹#›</a:t>
            </a:fld>
            <a:endParaRPr lang="en-US"/>
          </a:p>
        </p:txBody>
      </p:sp>
    </p:spTree>
    <p:extLst>
      <p:ext uri="{BB962C8B-B14F-4D97-AF65-F5344CB8AC3E}">
        <p14:creationId xmlns:p14="http://schemas.microsoft.com/office/powerpoint/2010/main" val="2658202511"/>
      </p:ext>
    </p:extLst>
  </p:cSld>
  <p:clrMap bg1="lt1" tx1="dk1" bg2="lt2" tx2="dk2" accent1="accent1" accent2="accent2" accent3="accent3" accent4="accent4" accent5="accent5" accent6="accent6" hlink="hlink" folHlink="folHlink"/>
  <p:sldLayoutIdLst>
    <p:sldLayoutId id="2147483989" r:id="rId1"/>
    <p:sldLayoutId id="2147483990" r:id="rId2"/>
    <p:sldLayoutId id="2147483991" r:id="rId3"/>
    <p:sldLayoutId id="2147483992" r:id="rId4"/>
    <p:sldLayoutId id="2147483993" r:id="rId5"/>
    <p:sldLayoutId id="2147483994" r:id="rId6"/>
    <p:sldLayoutId id="2147483995" r:id="rId7"/>
    <p:sldLayoutId id="2147483996" r:id="rId8"/>
    <p:sldLayoutId id="2147483997" r:id="rId9"/>
    <p:sldLayoutId id="2147483998" r:id="rId10"/>
    <p:sldLayoutId id="2147483999" r:id="rId11"/>
    <p:sldLayoutId id="2147484000" r:id="rId12"/>
    <p:sldLayoutId id="2147484001" r:id="rId13"/>
    <p:sldLayoutId id="2147484002" r:id="rId14"/>
    <p:sldLayoutId id="2147484003" r:id="rId15"/>
    <p:sldLayoutId id="214748400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www.businessinsider.com/cost-to-buy-a-house-in-every-state-ranked-2018-8" TargetMode="External"/><Relationship Id="rId5" Type="http://schemas.openxmlformats.org/officeDocument/2006/relationships/hyperlink" Target="https://www.zillow.com/ut/home-values/" TargetMode="External"/><Relationship Id="rId4" Type="http://schemas.openxmlformats.org/officeDocument/2006/relationships/hyperlink" Target="https://www.huduser.gov/portal/datasets/hads/hads.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hyperlink" Target="https://www.huduser.gov/portal/datasets/hads/hads.html"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A5F58-8877-41D0-BBAB-83C998B6C64A}"/>
              </a:ext>
            </a:extLst>
          </p:cNvPr>
          <p:cNvSpPr>
            <a:spLocks noGrp="1"/>
          </p:cNvSpPr>
          <p:nvPr>
            <p:ph type="ctrTitle"/>
          </p:nvPr>
        </p:nvSpPr>
        <p:spPr>
          <a:xfrm>
            <a:off x="5618969" y="804335"/>
            <a:ext cx="5768697" cy="5249332"/>
          </a:xfrm>
        </p:spPr>
        <p:txBody>
          <a:bodyPr anchor="ctr">
            <a:normAutofit/>
          </a:bodyPr>
          <a:lstStyle/>
          <a:p>
            <a:r>
              <a:rPr lang="en-US" dirty="0">
                <a:solidFill>
                  <a:schemeClr val="tx1"/>
                </a:solidFill>
              </a:rPr>
              <a:t>Predicting What Price Range I Should Look at When Buying a House</a:t>
            </a:r>
          </a:p>
        </p:txBody>
      </p:sp>
      <p:sp>
        <p:nvSpPr>
          <p:cNvPr id="3" name="Subtitle 2">
            <a:extLst>
              <a:ext uri="{FF2B5EF4-FFF2-40B4-BE49-F238E27FC236}">
                <a16:creationId xmlns:a16="http://schemas.microsoft.com/office/drawing/2014/main" id="{F6AF8FB9-D390-47F0-B22E-5ABC3EC71EF8}"/>
              </a:ext>
            </a:extLst>
          </p:cNvPr>
          <p:cNvSpPr>
            <a:spLocks noGrp="1"/>
          </p:cNvSpPr>
          <p:nvPr>
            <p:ph type="subTitle" idx="1"/>
          </p:nvPr>
        </p:nvSpPr>
        <p:spPr>
          <a:xfrm>
            <a:off x="1098035" y="804334"/>
            <a:ext cx="3348069" cy="5249332"/>
          </a:xfrm>
        </p:spPr>
        <p:txBody>
          <a:bodyPr anchor="ctr">
            <a:normAutofit/>
          </a:bodyPr>
          <a:lstStyle/>
          <a:p>
            <a:pPr algn="r"/>
            <a:r>
              <a:rPr lang="en-US" dirty="0">
                <a:solidFill>
                  <a:schemeClr val="tx1"/>
                </a:solidFill>
              </a:rPr>
              <a:t>Josh Gardner</a:t>
            </a:r>
          </a:p>
          <a:p>
            <a:pPr algn="r"/>
            <a:r>
              <a:rPr lang="en-US" dirty="0">
                <a:solidFill>
                  <a:schemeClr val="tx1"/>
                </a:solidFill>
              </a:rPr>
              <a:t>Bellevue University – Data Science 630 Predictive Analytics</a:t>
            </a:r>
          </a:p>
          <a:p>
            <a:pPr algn="r"/>
            <a:r>
              <a:rPr lang="en-US" dirty="0">
                <a:solidFill>
                  <a:schemeClr val="tx1"/>
                </a:solidFill>
              </a:rPr>
              <a:t>Course Project, Spring 2019</a:t>
            </a:r>
          </a:p>
        </p:txBody>
      </p:sp>
      <p:pic>
        <p:nvPicPr>
          <p:cNvPr id="4" name="Intro Slide">
            <a:hlinkClick r:id="" action="ppaction://media"/>
            <a:extLst>
              <a:ext uri="{FF2B5EF4-FFF2-40B4-BE49-F238E27FC236}">
                <a16:creationId xmlns:a16="http://schemas.microsoft.com/office/drawing/2014/main" id="{4C6152CD-C064-4CD8-A88D-F7B34AF174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8435" y="6161015"/>
            <a:ext cx="609600" cy="609600"/>
          </a:xfrm>
          <a:prstGeom prst="rect">
            <a:avLst/>
          </a:prstGeom>
        </p:spPr>
      </p:pic>
    </p:spTree>
    <p:extLst>
      <p:ext uri="{BB962C8B-B14F-4D97-AF65-F5344CB8AC3E}">
        <p14:creationId xmlns:p14="http://schemas.microsoft.com/office/powerpoint/2010/main" val="278981932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077BC-6207-4E36-9CE3-79E581DE8973}"/>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1C0B4451-D56A-4A80-B0EE-0FB7903A76BD}"/>
              </a:ext>
            </a:extLst>
          </p:cNvPr>
          <p:cNvSpPr>
            <a:spLocks noGrp="1"/>
          </p:cNvSpPr>
          <p:nvPr>
            <p:ph idx="1"/>
          </p:nvPr>
        </p:nvSpPr>
        <p:spPr/>
        <p:txBody>
          <a:bodyPr/>
          <a:lstStyle/>
          <a:p>
            <a:r>
              <a:rPr lang="en-US" dirty="0"/>
              <a:t>In conclusion, based on the model, I am not able to afford a house where I currently am unless I either find an excellent deal or move to a neighborhood I would rather not move to.</a:t>
            </a:r>
          </a:p>
          <a:p>
            <a:r>
              <a:rPr lang="en-US" dirty="0"/>
              <a:t>As a method of giving accurate price ranges, the model seems to do a decent job. There are areas the model could be refined before fully deploying the model.</a:t>
            </a:r>
          </a:p>
        </p:txBody>
      </p:sp>
      <p:pic>
        <p:nvPicPr>
          <p:cNvPr id="4" name="Conclusion">
            <a:hlinkClick r:id="" action="ppaction://media"/>
            <a:extLst>
              <a:ext uri="{FF2B5EF4-FFF2-40B4-BE49-F238E27FC236}">
                <a16:creationId xmlns:a16="http://schemas.microsoft.com/office/drawing/2014/main" id="{8054FEEE-405E-4334-823C-2E336901CD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56470" y="6010013"/>
            <a:ext cx="609600" cy="609600"/>
          </a:xfrm>
          <a:prstGeom prst="rect">
            <a:avLst/>
          </a:prstGeom>
        </p:spPr>
      </p:pic>
    </p:spTree>
    <p:extLst>
      <p:ext uri="{BB962C8B-B14F-4D97-AF65-F5344CB8AC3E}">
        <p14:creationId xmlns:p14="http://schemas.microsoft.com/office/powerpoint/2010/main" val="382666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2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8ADA8-908A-4F3C-9F2C-7BC78B50ADB1}"/>
              </a:ext>
            </a:extLst>
          </p:cNvPr>
          <p:cNvSpPr>
            <a:spLocks noGrp="1"/>
          </p:cNvSpPr>
          <p:nvPr>
            <p:ph type="title"/>
          </p:nvPr>
        </p:nvSpPr>
        <p:spPr/>
        <p:txBody>
          <a:bodyPr/>
          <a:lstStyle/>
          <a:p>
            <a:r>
              <a:rPr lang="en-US" dirty="0"/>
              <a:t>Acknowledgments/References</a:t>
            </a:r>
          </a:p>
        </p:txBody>
      </p:sp>
      <p:sp>
        <p:nvSpPr>
          <p:cNvPr id="3" name="Content Placeholder 2">
            <a:extLst>
              <a:ext uri="{FF2B5EF4-FFF2-40B4-BE49-F238E27FC236}">
                <a16:creationId xmlns:a16="http://schemas.microsoft.com/office/drawing/2014/main" id="{914F9137-87C9-42EA-B49C-FF10A60CFA7C}"/>
              </a:ext>
            </a:extLst>
          </p:cNvPr>
          <p:cNvSpPr>
            <a:spLocks noGrp="1"/>
          </p:cNvSpPr>
          <p:nvPr>
            <p:ph idx="1"/>
          </p:nvPr>
        </p:nvSpPr>
        <p:spPr/>
        <p:txBody>
          <a:bodyPr>
            <a:normAutofit fontScale="62500" lnSpcReduction="20000"/>
          </a:bodyPr>
          <a:lstStyle/>
          <a:p>
            <a:r>
              <a:rPr lang="en-US" dirty="0"/>
              <a:t>I would like to thank all of the following for all of the help, feedback, and understanding they have provided me as I have completed this Course Project:</a:t>
            </a:r>
          </a:p>
          <a:p>
            <a:pPr lvl="1"/>
            <a:r>
              <a:rPr lang="en-US" dirty="0"/>
              <a:t>Professor Becky </a:t>
            </a:r>
            <a:r>
              <a:rPr lang="en-US" dirty="0" err="1"/>
              <a:t>Deitenbeck</a:t>
            </a:r>
            <a:r>
              <a:rPr lang="en-US" dirty="0"/>
              <a:t> – your teaching helped me to stretch that extra mile to really learn what I could do with Data Science.</a:t>
            </a:r>
          </a:p>
          <a:p>
            <a:pPr lvl="1"/>
            <a:r>
              <a:rPr lang="en-US" dirty="0"/>
              <a:t>My fellow classmates – your feedback and suggestions helped me to take this project in directions I hadn’t considered before. Thank you for all of your thoughtful comments and suggestions!</a:t>
            </a:r>
          </a:p>
          <a:p>
            <a:pPr lvl="1"/>
            <a:r>
              <a:rPr lang="en-US" dirty="0"/>
              <a:t>And my family – Thank you for being so understanding and supportive throughout this course and this project. I appreciate all the times you listened to me, let me bounce ideas off of you, and let me just geek out about how cool this project was.</a:t>
            </a:r>
          </a:p>
          <a:p>
            <a:pPr lvl="1"/>
            <a:endParaRPr lang="en-US" dirty="0"/>
          </a:p>
          <a:p>
            <a:r>
              <a:rPr lang="en-US" dirty="0"/>
              <a:t>References</a:t>
            </a:r>
          </a:p>
          <a:p>
            <a:pPr lvl="1"/>
            <a:r>
              <a:rPr lang="en-US" i="1" dirty="0"/>
              <a:t>Office of Policy Development and Research. </a:t>
            </a:r>
            <a:r>
              <a:rPr lang="en-US" dirty="0"/>
              <a:t>“American Housing Survey: Housing Affordability Data System.” Retrieved from </a:t>
            </a:r>
            <a:r>
              <a:rPr lang="en-US" dirty="0">
                <a:hlinkClick r:id="rId4"/>
              </a:rPr>
              <a:t>https://www.huduser.gov/portal/datasets/hads/hads.html</a:t>
            </a:r>
            <a:endParaRPr lang="en-US" i="1" dirty="0"/>
          </a:p>
          <a:p>
            <a:pPr lvl="1"/>
            <a:r>
              <a:rPr lang="en-US" i="1" dirty="0"/>
              <a:t>Zillow.</a:t>
            </a:r>
            <a:r>
              <a:rPr lang="en-US" dirty="0"/>
              <a:t> “Utah Home Prices &amp; Values.” Retrieved from </a:t>
            </a:r>
            <a:r>
              <a:rPr lang="en-US" dirty="0">
                <a:hlinkClick r:id="rId5"/>
              </a:rPr>
              <a:t>https://www.zillow.com/ut/home-values/</a:t>
            </a:r>
            <a:endParaRPr lang="en-US" dirty="0"/>
          </a:p>
          <a:p>
            <a:pPr lvl="1"/>
            <a:r>
              <a:rPr lang="en-US" dirty="0" err="1"/>
              <a:t>Hoffower</a:t>
            </a:r>
            <a:r>
              <a:rPr lang="en-US" dirty="0"/>
              <a:t>, H. (18 Aug. 2018) </a:t>
            </a:r>
            <a:r>
              <a:rPr lang="en-US" i="1" dirty="0"/>
              <a:t>Business Insider</a:t>
            </a:r>
            <a:r>
              <a:rPr lang="en-US" dirty="0"/>
              <a:t>. “The most expensive and affordable states to buy a house, ranked.” Retrieved from </a:t>
            </a:r>
            <a:r>
              <a:rPr lang="en-US" dirty="0">
                <a:hlinkClick r:id="rId6"/>
              </a:rPr>
              <a:t>https://www.businessinsider.com/cost-to-buy-a-house-in-every-state-ranked-2018-8</a:t>
            </a:r>
            <a:endParaRPr lang="en-US" dirty="0"/>
          </a:p>
          <a:p>
            <a:r>
              <a:rPr lang="en-US" dirty="0" err="1"/>
              <a:t>Albon</a:t>
            </a:r>
            <a:r>
              <a:rPr lang="en-US" dirty="0"/>
              <a:t>, C. (2018) </a:t>
            </a:r>
            <a:r>
              <a:rPr lang="en-US" i="1" dirty="0"/>
              <a:t>O’Reilly Media, Inc. </a:t>
            </a:r>
            <a:r>
              <a:rPr lang="en-US" dirty="0"/>
              <a:t>“Machine learning with Python cookbook.”</a:t>
            </a:r>
          </a:p>
          <a:p>
            <a:r>
              <a:rPr lang="en-US" dirty="0"/>
              <a:t>Abbott, D. (2014)</a:t>
            </a:r>
            <a:r>
              <a:rPr lang="en-US" i="1" dirty="0"/>
              <a:t> John Wiley &amp; Sons, Inc.</a:t>
            </a:r>
            <a:r>
              <a:rPr lang="en-US" dirty="0"/>
              <a:t> “Applied predictive analytics.”</a:t>
            </a:r>
          </a:p>
          <a:p>
            <a:r>
              <a:rPr lang="en-US" dirty="0"/>
              <a:t>O’Neil, C., Schutt, R. (2014) </a:t>
            </a:r>
            <a:r>
              <a:rPr lang="en-US" i="1" dirty="0"/>
              <a:t>O’Reilly Media, Inc.</a:t>
            </a:r>
            <a:r>
              <a:rPr lang="en-US" dirty="0"/>
              <a:t> “Doing Data Science.”</a:t>
            </a:r>
          </a:p>
        </p:txBody>
      </p:sp>
      <p:pic>
        <p:nvPicPr>
          <p:cNvPr id="4" name="Recorded Sound">
            <a:hlinkClick r:id="" action="ppaction://media"/>
            <a:extLst>
              <a:ext uri="{FF2B5EF4-FFF2-40B4-BE49-F238E27FC236}">
                <a16:creationId xmlns:a16="http://schemas.microsoft.com/office/drawing/2014/main" id="{F91FE715-C595-4BA0-A118-BFA4FF54B9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73916" y="6026791"/>
            <a:ext cx="609600" cy="609600"/>
          </a:xfrm>
          <a:prstGeom prst="rect">
            <a:avLst/>
          </a:prstGeom>
        </p:spPr>
      </p:pic>
    </p:spTree>
    <p:extLst>
      <p:ext uri="{BB962C8B-B14F-4D97-AF65-F5344CB8AC3E}">
        <p14:creationId xmlns:p14="http://schemas.microsoft.com/office/powerpoint/2010/main" val="2767236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6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1431B-24FC-4D51-98C0-67CE6857D30A}"/>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141C8A28-3082-48E3-80E1-3F2146409524}"/>
              </a:ext>
            </a:extLst>
          </p:cNvPr>
          <p:cNvSpPr>
            <a:spLocks noGrp="1"/>
          </p:cNvSpPr>
          <p:nvPr>
            <p:ph idx="1"/>
          </p:nvPr>
        </p:nvSpPr>
        <p:spPr/>
        <p:txBody>
          <a:bodyPr>
            <a:normAutofit/>
          </a:bodyPr>
          <a:lstStyle/>
          <a:p>
            <a:r>
              <a:rPr lang="en-US" dirty="0"/>
              <a:t>Over time, the cost of buying a house has become more expensive. According to Zillow, the median cost of buying a house in the US is $280,000.</a:t>
            </a:r>
          </a:p>
          <a:p>
            <a:r>
              <a:rPr lang="en-US" dirty="0"/>
              <a:t>The exact price of a house will vary by state and city according to different factors. In my home state of Utah, the median home value is $341,600, with the median listed price of houses for sale at $369,000, making Utah the 9</a:t>
            </a:r>
            <a:r>
              <a:rPr lang="en-US" baseline="30000" dirty="0"/>
              <a:t>th</a:t>
            </a:r>
            <a:r>
              <a:rPr lang="en-US" dirty="0"/>
              <a:t> most expensive state to buy a house in as of 2018.</a:t>
            </a:r>
          </a:p>
          <a:p>
            <a:r>
              <a:rPr lang="en-US" dirty="0"/>
              <a:t>As someone currently looking to buy a house, I would like to know what price of a house would be within my budget.</a:t>
            </a:r>
          </a:p>
          <a:p>
            <a:r>
              <a:rPr lang="en-US" dirty="0"/>
              <a:t>The data gathered for this project was gathered from the American House Survey: Housing Affordability Data System, which can be accessed from </a:t>
            </a:r>
            <a:r>
              <a:rPr lang="en-US" u="sng" dirty="0">
                <a:solidFill>
                  <a:schemeClr val="bg1"/>
                </a:solidFill>
                <a:hlinkClick r:id="rId4"/>
              </a:rPr>
              <a:t>https://www.huduser.gov/portal/datasets/hads/hads.html</a:t>
            </a:r>
            <a:r>
              <a:rPr lang="en-US" dirty="0">
                <a:solidFill>
                  <a:schemeClr val="bg1"/>
                </a:solidFill>
              </a:rPr>
              <a:t>.</a:t>
            </a:r>
            <a:endParaRPr lang="en-US" dirty="0"/>
          </a:p>
          <a:p>
            <a:endParaRPr lang="en-US" dirty="0"/>
          </a:p>
        </p:txBody>
      </p:sp>
      <p:pic>
        <p:nvPicPr>
          <p:cNvPr id="5" name="Background">
            <a:hlinkClick r:id="" action="ppaction://media"/>
            <a:extLst>
              <a:ext uri="{FF2B5EF4-FFF2-40B4-BE49-F238E27FC236}">
                <a16:creationId xmlns:a16="http://schemas.microsoft.com/office/drawing/2014/main" id="{4B97E2D6-7CF8-466D-B373-F6DBE9CD72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4320" y="5911222"/>
            <a:ext cx="609600" cy="609600"/>
          </a:xfrm>
          <a:prstGeom prst="rect">
            <a:avLst/>
          </a:prstGeom>
        </p:spPr>
      </p:pic>
    </p:spTree>
    <p:extLst>
      <p:ext uri="{BB962C8B-B14F-4D97-AF65-F5344CB8AC3E}">
        <p14:creationId xmlns:p14="http://schemas.microsoft.com/office/powerpoint/2010/main" val="4225116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7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E7D9-1E09-49FC-9415-5997A750C3F3}"/>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062AEB7-20FA-47F8-8753-F380E7F62F6E}"/>
              </a:ext>
            </a:extLst>
          </p:cNvPr>
          <p:cNvSpPr>
            <a:spLocks noGrp="1"/>
          </p:cNvSpPr>
          <p:nvPr>
            <p:ph idx="1"/>
          </p:nvPr>
        </p:nvSpPr>
        <p:spPr/>
        <p:txBody>
          <a:bodyPr>
            <a:normAutofit lnSpcReduction="10000"/>
          </a:bodyPr>
          <a:lstStyle/>
          <a:p>
            <a:r>
              <a:rPr lang="en-US" dirty="0"/>
              <a:t>To complete the analysis and figure out what price range I could afford, I followed the following:</a:t>
            </a:r>
          </a:p>
          <a:p>
            <a:pPr lvl="1"/>
            <a:r>
              <a:rPr lang="en-US" dirty="0"/>
              <a:t>Business Understanding – Before I could come to an answer, I needed to know what I was looking for.</a:t>
            </a:r>
          </a:p>
          <a:p>
            <a:pPr lvl="1"/>
            <a:r>
              <a:rPr lang="en-US" dirty="0"/>
              <a:t>Data Understanding – Before I could generate a model, I needed to understand what was contained within my data.</a:t>
            </a:r>
          </a:p>
          <a:p>
            <a:pPr lvl="1"/>
            <a:r>
              <a:rPr lang="en-US" dirty="0"/>
              <a:t>Data Preparation – Before plugging all of the data into a model, I needed to prepare the data.</a:t>
            </a:r>
          </a:p>
          <a:p>
            <a:pPr lvl="1"/>
            <a:r>
              <a:rPr lang="en-US" dirty="0"/>
              <a:t>Modeling – I needed to select a model that would fit my needs.</a:t>
            </a:r>
          </a:p>
          <a:p>
            <a:pPr lvl="1"/>
            <a:r>
              <a:rPr lang="en-US" dirty="0"/>
              <a:t>Evaluation – Once a model was generated, I needed to evaluate how good of a model it was.</a:t>
            </a:r>
          </a:p>
          <a:p>
            <a:pPr lvl="1"/>
            <a:r>
              <a:rPr lang="en-US" dirty="0"/>
              <a:t>Deployment (future steps) – Lastly, I needed to be able to be able to share my findings.</a:t>
            </a:r>
          </a:p>
        </p:txBody>
      </p:sp>
      <p:pic>
        <p:nvPicPr>
          <p:cNvPr id="4" name="Outline">
            <a:hlinkClick r:id="" action="ppaction://media"/>
            <a:extLst>
              <a:ext uri="{FF2B5EF4-FFF2-40B4-BE49-F238E27FC236}">
                <a16:creationId xmlns:a16="http://schemas.microsoft.com/office/drawing/2014/main" id="{0162F8D5-7576-4B67-B273-993AD4E8DF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8640" y="6002662"/>
            <a:ext cx="609600" cy="609600"/>
          </a:xfrm>
          <a:prstGeom prst="rect">
            <a:avLst/>
          </a:prstGeom>
        </p:spPr>
      </p:pic>
    </p:spTree>
    <p:extLst>
      <p:ext uri="{BB962C8B-B14F-4D97-AF65-F5344CB8AC3E}">
        <p14:creationId xmlns:p14="http://schemas.microsoft.com/office/powerpoint/2010/main" val="3159971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9FB7-C327-48D7-A43B-CC21F065D104}"/>
              </a:ext>
            </a:extLst>
          </p:cNvPr>
          <p:cNvSpPr>
            <a:spLocks noGrp="1"/>
          </p:cNvSpPr>
          <p:nvPr>
            <p:ph type="title"/>
          </p:nvPr>
        </p:nvSpPr>
        <p:spPr/>
        <p:txBody>
          <a:bodyPr/>
          <a:lstStyle/>
          <a:p>
            <a:r>
              <a:rPr lang="en-US" dirty="0"/>
              <a:t>Business Understanding</a:t>
            </a:r>
          </a:p>
        </p:txBody>
      </p:sp>
      <p:sp>
        <p:nvSpPr>
          <p:cNvPr id="3" name="Content Placeholder 2">
            <a:extLst>
              <a:ext uri="{FF2B5EF4-FFF2-40B4-BE49-F238E27FC236}">
                <a16:creationId xmlns:a16="http://schemas.microsoft.com/office/drawing/2014/main" id="{23AB9B18-61AF-441E-BDCE-A0B1898B32E4}"/>
              </a:ext>
            </a:extLst>
          </p:cNvPr>
          <p:cNvSpPr>
            <a:spLocks noGrp="1"/>
          </p:cNvSpPr>
          <p:nvPr>
            <p:ph idx="1"/>
          </p:nvPr>
        </p:nvSpPr>
        <p:spPr/>
        <p:txBody>
          <a:bodyPr>
            <a:normAutofit fontScale="85000" lnSpcReduction="10000"/>
          </a:bodyPr>
          <a:lstStyle/>
          <a:p>
            <a:r>
              <a:rPr lang="en-US" dirty="0"/>
              <a:t>Housing prices have been rising year over year. As housing costs continue to rise, the prospect of buying a house can become slimmer for individuals who are attempting to buy their first house. There are multiple governmental assistance programs available to help first time home buyers, but it can still be a daunting task to figure out what a person’s upper and lower limits are to their price range.</a:t>
            </a:r>
          </a:p>
          <a:p>
            <a:r>
              <a:rPr lang="en-US" dirty="0"/>
              <a:t>At the core of this project, I would like to identify if I would be able to afford to buy a house. However, to make this project to be of more use to others, I plan to develop a model where an individual would be able to enter in their personal details to see what price range of housing costs others in a similar situation currently own or rent.</a:t>
            </a:r>
          </a:p>
          <a:p>
            <a:r>
              <a:rPr lang="en-US" dirty="0"/>
              <a:t>My research for this project centers around grouping the gathered data together into separate clusters. Once the clusters are developed, an individual using the model would be able to enter their personal details into the model to see which cluster their information belongs in. The minimum and maximum housing costs associated with the individual’s cluster would then be reported as the minimum and maximum price range for the individual.</a:t>
            </a:r>
          </a:p>
        </p:txBody>
      </p:sp>
      <p:pic>
        <p:nvPicPr>
          <p:cNvPr id="4" name="Business Understanding">
            <a:hlinkClick r:id="" action="ppaction://media"/>
            <a:extLst>
              <a:ext uri="{FF2B5EF4-FFF2-40B4-BE49-F238E27FC236}">
                <a16:creationId xmlns:a16="http://schemas.microsoft.com/office/drawing/2014/main" id="{05D68C12-D93A-46DA-9776-A54A4FFB92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1637" y="6161015"/>
            <a:ext cx="609600" cy="609600"/>
          </a:xfrm>
          <a:prstGeom prst="rect">
            <a:avLst/>
          </a:prstGeom>
        </p:spPr>
      </p:pic>
    </p:spTree>
    <p:extLst>
      <p:ext uri="{BB962C8B-B14F-4D97-AF65-F5344CB8AC3E}">
        <p14:creationId xmlns:p14="http://schemas.microsoft.com/office/powerpoint/2010/main" val="358509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4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FC0B5-6FA3-42E9-ACA4-09E7273FA3E4}"/>
              </a:ext>
            </a:extLst>
          </p:cNvPr>
          <p:cNvSpPr>
            <a:spLocks noGrp="1"/>
          </p:cNvSpPr>
          <p:nvPr>
            <p:ph type="title"/>
          </p:nvPr>
        </p:nvSpPr>
        <p:spPr/>
        <p:txBody>
          <a:bodyPr/>
          <a:lstStyle/>
          <a:p>
            <a:r>
              <a:rPr lang="en-US" dirty="0"/>
              <a:t>Data Understanding</a:t>
            </a:r>
          </a:p>
        </p:txBody>
      </p:sp>
      <p:sp>
        <p:nvSpPr>
          <p:cNvPr id="3" name="Content Placeholder 2">
            <a:extLst>
              <a:ext uri="{FF2B5EF4-FFF2-40B4-BE49-F238E27FC236}">
                <a16:creationId xmlns:a16="http://schemas.microsoft.com/office/drawing/2014/main" id="{E9B90114-F1E1-4A4E-8B06-02A5EC6E63D9}"/>
              </a:ext>
            </a:extLst>
          </p:cNvPr>
          <p:cNvSpPr>
            <a:spLocks noGrp="1"/>
          </p:cNvSpPr>
          <p:nvPr>
            <p:ph idx="1"/>
          </p:nvPr>
        </p:nvSpPr>
        <p:spPr/>
        <p:txBody>
          <a:bodyPr>
            <a:normAutofit fontScale="92500" lnSpcReduction="10000"/>
          </a:bodyPr>
          <a:lstStyle/>
          <a:p>
            <a:r>
              <a:rPr lang="en-US" dirty="0"/>
              <a:t>The data from the American Housing Survey contained 99 variables with a few variables describing similar, if not duplicate, items.</a:t>
            </a:r>
          </a:p>
          <a:p>
            <a:r>
              <a:rPr lang="en-US" dirty="0"/>
              <a:t>There are 64,534 rows of data contained within the data.</a:t>
            </a:r>
          </a:p>
          <a:p>
            <a:r>
              <a:rPr lang="en-US" dirty="0"/>
              <a:t>Some of the missing data was entered into the data as a negative number. For example, -9 was entered into the age of the head of household when the data was unavailable. As there was no way of retrieving this information, these values were excluded from the analysis.</a:t>
            </a:r>
          </a:p>
          <a:p>
            <a:r>
              <a:rPr lang="en-US" dirty="0"/>
              <a:t>The data contains both categorical and continual variables. Because I don’t have a target variable, the developed model will need to be unsupervised. Using k-Means Clustering, we won’t need to make any concession with  the variables being categorical or continuous.</a:t>
            </a:r>
          </a:p>
          <a:p>
            <a:r>
              <a:rPr lang="en-US" dirty="0"/>
              <a:t>The one-dimensional and two-dimensional relationships between the variables were examined.</a:t>
            </a:r>
          </a:p>
        </p:txBody>
      </p:sp>
      <p:pic>
        <p:nvPicPr>
          <p:cNvPr id="4" name="Data Understanding">
            <a:hlinkClick r:id="" action="ppaction://media"/>
            <a:extLst>
              <a:ext uri="{FF2B5EF4-FFF2-40B4-BE49-F238E27FC236}">
                <a16:creationId xmlns:a16="http://schemas.microsoft.com/office/drawing/2014/main" id="{389D1CA2-022F-4FF3-BA1A-6F9A2D1584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04800" y="5984846"/>
            <a:ext cx="609600" cy="609600"/>
          </a:xfrm>
          <a:prstGeom prst="rect">
            <a:avLst/>
          </a:prstGeom>
        </p:spPr>
      </p:pic>
    </p:spTree>
    <p:extLst>
      <p:ext uri="{BB962C8B-B14F-4D97-AF65-F5344CB8AC3E}">
        <p14:creationId xmlns:p14="http://schemas.microsoft.com/office/powerpoint/2010/main" val="984174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3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10B70-4363-4DFA-8BC0-235AB0A5C049}"/>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CF71589E-55A0-4DE1-AE84-F798698F7332}"/>
              </a:ext>
            </a:extLst>
          </p:cNvPr>
          <p:cNvSpPr>
            <a:spLocks noGrp="1"/>
          </p:cNvSpPr>
          <p:nvPr>
            <p:ph idx="1"/>
          </p:nvPr>
        </p:nvSpPr>
        <p:spPr/>
        <p:txBody>
          <a:bodyPr>
            <a:normAutofit fontScale="85000" lnSpcReduction="20000"/>
          </a:bodyPr>
          <a:lstStyle/>
          <a:p>
            <a:r>
              <a:rPr lang="en-US" dirty="0"/>
              <a:t>The vast majority of this project’s time was spent on this step, with the vast majority of the data preparation being completed in R.</a:t>
            </a:r>
          </a:p>
          <a:p>
            <a:r>
              <a:rPr lang="en-US" dirty="0"/>
              <a:t>Data was cleaned for consistency. Data was formatted to contain the correct format for all data entries.</a:t>
            </a:r>
          </a:p>
          <a:p>
            <a:r>
              <a:rPr lang="en-US" dirty="0"/>
              <a:t>The means and medians for each continual variable were calculated.</a:t>
            </a:r>
          </a:p>
          <a:p>
            <a:r>
              <a:rPr lang="en-US" dirty="0"/>
              <a:t>The distributions of each variable were examined to determine if the variables had a normal distribution or not.</a:t>
            </a:r>
          </a:p>
          <a:p>
            <a:r>
              <a:rPr lang="en-US" dirty="0"/>
              <a:t>Outliers contained within each variable were identified. There were a large number of outliers for some variables. I decided to leave the outliers within the data. As the business focus is to develop an model that any individual would be able to enter their own personal information into, it would be possible that someone having similar information to the outliers would enter their details into the model. In this way, the outliers would add to the model rather than detract from it.</a:t>
            </a:r>
          </a:p>
          <a:p>
            <a:r>
              <a:rPr lang="en-US" dirty="0"/>
              <a:t>Other data preparation steps were also completed, such as saving the data in such a way that the cleaned data could be easily transferred from R to Python.</a:t>
            </a:r>
          </a:p>
          <a:p>
            <a:endParaRPr lang="en-US" dirty="0"/>
          </a:p>
          <a:p>
            <a:endParaRPr lang="en-US" dirty="0"/>
          </a:p>
        </p:txBody>
      </p:sp>
      <p:pic>
        <p:nvPicPr>
          <p:cNvPr id="4" name="Data Prep">
            <a:hlinkClick r:id="" action="ppaction://media"/>
            <a:extLst>
              <a:ext uri="{FF2B5EF4-FFF2-40B4-BE49-F238E27FC236}">
                <a16:creationId xmlns:a16="http://schemas.microsoft.com/office/drawing/2014/main" id="{F4C4A961-35F0-4B17-94F4-196701394A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3189" y="6127459"/>
            <a:ext cx="609600" cy="609600"/>
          </a:xfrm>
          <a:prstGeom prst="rect">
            <a:avLst/>
          </a:prstGeom>
        </p:spPr>
      </p:pic>
    </p:spTree>
    <p:extLst>
      <p:ext uri="{BB962C8B-B14F-4D97-AF65-F5344CB8AC3E}">
        <p14:creationId xmlns:p14="http://schemas.microsoft.com/office/powerpoint/2010/main" val="1678057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4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234A7-7D9A-4419-A47F-73FF106294D7}"/>
              </a:ext>
            </a:extLst>
          </p:cNvPr>
          <p:cNvSpPr>
            <a:spLocks noGrp="1"/>
          </p:cNvSpPr>
          <p:nvPr>
            <p:ph type="title"/>
          </p:nvPr>
        </p:nvSpPr>
        <p:spPr/>
        <p:txBody>
          <a:bodyPr/>
          <a:lstStyle/>
          <a:p>
            <a:r>
              <a:rPr lang="en-US" dirty="0"/>
              <a:t>Modeling</a:t>
            </a:r>
          </a:p>
        </p:txBody>
      </p:sp>
      <p:sp>
        <p:nvSpPr>
          <p:cNvPr id="3" name="Content Placeholder 2">
            <a:extLst>
              <a:ext uri="{FF2B5EF4-FFF2-40B4-BE49-F238E27FC236}">
                <a16:creationId xmlns:a16="http://schemas.microsoft.com/office/drawing/2014/main" id="{C31C87D2-55B8-4751-8386-1B02D3A57079}"/>
              </a:ext>
            </a:extLst>
          </p:cNvPr>
          <p:cNvSpPr>
            <a:spLocks noGrp="1"/>
          </p:cNvSpPr>
          <p:nvPr>
            <p:ph idx="1"/>
          </p:nvPr>
        </p:nvSpPr>
        <p:spPr/>
        <p:txBody>
          <a:bodyPr>
            <a:normAutofit fontScale="92500" lnSpcReduction="20000"/>
          </a:bodyPr>
          <a:lstStyle/>
          <a:p>
            <a:r>
              <a:rPr lang="en-US" dirty="0"/>
              <a:t>An unsupervised machine learning algorithm was used because there was not a variable of if the listed house was affordable or not. It is feasible that this variable could have been calculated and then used as the target variable, but I was worried that doing so would inadvertently add in bias to the analysis. The calculation of what was “affordable” would have been based on my own judgement, which may not match with another’s definition of what is “affordable.”</a:t>
            </a:r>
          </a:p>
          <a:p>
            <a:r>
              <a:rPr lang="en-US" dirty="0"/>
              <a:t>The Fair Market price of a house could be used as a target variable for the analysis, but it was decided to use an unsupervised machine learning algorithm to complete the project. Specifically, a K-Means Clustering Algorithm was used for the analysis.</a:t>
            </a:r>
          </a:p>
          <a:p>
            <a:r>
              <a:rPr lang="en-US" dirty="0"/>
              <a:t>By clustering the data into groups, an individual’s information could then be grouped according to which cluster was the closest to the entered data. The minimum and maximum Fair Market prices of the clustered houses could then be extracted to give a range of “affordable” house costs based on the individual’s information.</a:t>
            </a:r>
          </a:p>
        </p:txBody>
      </p:sp>
      <p:pic>
        <p:nvPicPr>
          <p:cNvPr id="4" name="Modeling">
            <a:hlinkClick r:id="" action="ppaction://media"/>
            <a:extLst>
              <a:ext uri="{FF2B5EF4-FFF2-40B4-BE49-F238E27FC236}">
                <a16:creationId xmlns:a16="http://schemas.microsoft.com/office/drawing/2014/main" id="{3AF59130-6AF7-4EF3-AA64-859A2FDD5C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80301" y="6010013"/>
            <a:ext cx="609600" cy="609600"/>
          </a:xfrm>
          <a:prstGeom prst="rect">
            <a:avLst/>
          </a:prstGeom>
        </p:spPr>
      </p:pic>
    </p:spTree>
    <p:extLst>
      <p:ext uri="{BB962C8B-B14F-4D97-AF65-F5344CB8AC3E}">
        <p14:creationId xmlns:p14="http://schemas.microsoft.com/office/powerpoint/2010/main" val="3881585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5B31-3F00-4F71-BC4A-F44AAEDEA9D3}"/>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0CA21D5-2313-464A-9C0B-2DEFCE8CC17B}"/>
              </a:ext>
            </a:extLst>
          </p:cNvPr>
          <p:cNvSpPr>
            <a:spLocks noGrp="1"/>
          </p:cNvSpPr>
          <p:nvPr>
            <p:ph idx="1"/>
          </p:nvPr>
        </p:nvSpPr>
        <p:spPr/>
        <p:txBody>
          <a:bodyPr>
            <a:normAutofit/>
          </a:bodyPr>
          <a:lstStyle/>
          <a:p>
            <a:r>
              <a:rPr lang="en-US" dirty="0"/>
              <a:t>Multiple K-Means models were built using different values for k. The Elbow Method was applied to try identifying the best value for k. Unfortunately, there was no one best value for k. For the final model of k, I selected k = 15.</a:t>
            </a:r>
          </a:p>
          <a:p>
            <a:r>
              <a:rPr lang="en-US" dirty="0"/>
              <a:t>This value of k was based on personal preference. I initially went with a value of k = 10, but that did not provide enough variability within the different clusters. k = 15 provides enough variability within the different clusters to be representative of the different possible individual inputs.</a:t>
            </a:r>
          </a:p>
          <a:p>
            <a:r>
              <a:rPr lang="en-US" dirty="0"/>
              <a:t>To validate the effectiveness of my model, I spoke with my banking representative about what my upper limit on a mortgage should be. According to my banking representative, my model was off by $10,000 for the upper limit.</a:t>
            </a:r>
          </a:p>
        </p:txBody>
      </p:sp>
      <p:pic>
        <p:nvPicPr>
          <p:cNvPr id="4" name="Evaluation">
            <a:hlinkClick r:id="" action="ppaction://media"/>
            <a:extLst>
              <a:ext uri="{FF2B5EF4-FFF2-40B4-BE49-F238E27FC236}">
                <a16:creationId xmlns:a16="http://schemas.microsoft.com/office/drawing/2014/main" id="{EDF68679-94B2-485B-8FFE-4903DD1416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9691" y="5911222"/>
            <a:ext cx="609600" cy="609600"/>
          </a:xfrm>
          <a:prstGeom prst="rect">
            <a:avLst/>
          </a:prstGeom>
        </p:spPr>
      </p:pic>
    </p:spTree>
    <p:extLst>
      <p:ext uri="{BB962C8B-B14F-4D97-AF65-F5344CB8AC3E}">
        <p14:creationId xmlns:p14="http://schemas.microsoft.com/office/powerpoint/2010/main" val="918469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9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20E8-5DD2-44CC-B4D8-7E3FCEE611F7}"/>
              </a:ext>
            </a:extLst>
          </p:cNvPr>
          <p:cNvSpPr>
            <a:spLocks noGrp="1"/>
          </p:cNvSpPr>
          <p:nvPr>
            <p:ph type="title"/>
          </p:nvPr>
        </p:nvSpPr>
        <p:spPr/>
        <p:txBody>
          <a:bodyPr/>
          <a:lstStyle/>
          <a:p>
            <a:r>
              <a:rPr lang="en-US" dirty="0"/>
              <a:t>Deployment</a:t>
            </a:r>
          </a:p>
        </p:txBody>
      </p:sp>
      <p:sp>
        <p:nvSpPr>
          <p:cNvPr id="3" name="Content Placeholder 2">
            <a:extLst>
              <a:ext uri="{FF2B5EF4-FFF2-40B4-BE49-F238E27FC236}">
                <a16:creationId xmlns:a16="http://schemas.microsoft.com/office/drawing/2014/main" id="{195414E3-FBC6-4CA7-8A62-152B2E2A7EB2}"/>
              </a:ext>
            </a:extLst>
          </p:cNvPr>
          <p:cNvSpPr>
            <a:spLocks noGrp="1"/>
          </p:cNvSpPr>
          <p:nvPr>
            <p:ph idx="1"/>
          </p:nvPr>
        </p:nvSpPr>
        <p:spPr/>
        <p:txBody>
          <a:bodyPr>
            <a:normAutofit/>
          </a:bodyPr>
          <a:lstStyle/>
          <a:p>
            <a:r>
              <a:rPr lang="en-US" dirty="0"/>
              <a:t>There is no official deployment for this model as it was designed to be a part of the course work for DSC 630.</a:t>
            </a:r>
          </a:p>
          <a:p>
            <a:r>
              <a:rPr lang="en-US" dirty="0"/>
              <a:t>However, if I were to deploy this model, I would like to have the model be integrated into an application. The application would ask for the user’s information and would output the price range based on the individual’s information.</a:t>
            </a:r>
          </a:p>
          <a:p>
            <a:r>
              <a:rPr lang="en-US" dirty="0"/>
              <a:t>To increase the effectiveness of this model, other variables could be entered into the model, such as FICO scores, current interest rates, and geographical location. Different K-Means models could then be generated based on the user’s location, either by a state or city level.</a:t>
            </a:r>
          </a:p>
        </p:txBody>
      </p:sp>
      <p:pic>
        <p:nvPicPr>
          <p:cNvPr id="4" name="Deployment">
            <a:hlinkClick r:id="" action="ppaction://media"/>
            <a:extLst>
              <a:ext uri="{FF2B5EF4-FFF2-40B4-BE49-F238E27FC236}">
                <a16:creationId xmlns:a16="http://schemas.microsoft.com/office/drawing/2014/main" id="{D361B704-CE57-402A-95D9-0E2A5A0227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47413" y="5911222"/>
            <a:ext cx="609600" cy="609600"/>
          </a:xfrm>
          <a:prstGeom prst="rect">
            <a:avLst/>
          </a:prstGeom>
        </p:spPr>
      </p:pic>
    </p:spTree>
    <p:extLst>
      <p:ext uri="{BB962C8B-B14F-4D97-AF65-F5344CB8AC3E}">
        <p14:creationId xmlns:p14="http://schemas.microsoft.com/office/powerpoint/2010/main" val="3593189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0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1619</TotalTime>
  <Words>1715</Words>
  <Application>Microsoft Office PowerPoint</Application>
  <PresentationFormat>Widescreen</PresentationFormat>
  <Paragraphs>62</Paragraphs>
  <Slides>11</Slides>
  <Notes>0</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Century Gothic</vt:lpstr>
      <vt:lpstr>Wingdings 3</vt:lpstr>
      <vt:lpstr>Wisp</vt:lpstr>
      <vt:lpstr>Predicting What Price Range I Should Look at When Buying a House</vt:lpstr>
      <vt:lpstr>Background</vt:lpstr>
      <vt:lpstr>Outline</vt:lpstr>
      <vt:lpstr>Business Understanding</vt:lpstr>
      <vt:lpstr>Data Understanding</vt:lpstr>
      <vt:lpstr>Data Preparation</vt:lpstr>
      <vt:lpstr>Modeling</vt:lpstr>
      <vt:lpstr>Evaluation</vt:lpstr>
      <vt:lpstr>Deployment</vt:lpstr>
      <vt:lpstr>Conclusions</vt:lpstr>
      <vt:lpstr>Acknowledgments/References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What Price Range I Should Look at When Buying a House</dc:title>
  <dc:creator>Joshua Gardner</dc:creator>
  <cp:lastModifiedBy>Joshua Gardner</cp:lastModifiedBy>
  <cp:revision>1</cp:revision>
  <dcterms:created xsi:type="dcterms:W3CDTF">2019-05-27T23:53:17Z</dcterms:created>
  <dcterms:modified xsi:type="dcterms:W3CDTF">2019-05-29T03:09:43Z</dcterms:modified>
</cp:coreProperties>
</file>